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7B0464-8EDD-4D62-B933-7A1AE3265BF2}" v="34" dt="2019-03-06T22:44:59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6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2B426-CFAD-4026-A9CD-F0B94A3FE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06528-8DE2-4250-8CD2-A88CCE6CC7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B8177-D203-4566-A675-E55357C1E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411A4-E28D-4172-A830-280979057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114F7-27B0-4DDA-83D7-AD37236DF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397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C559-F961-464E-A472-1143B5A7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5E4A87-6EB3-4300-8FFE-43AC23375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EA598-C6D0-4A82-A9DC-C9E95C2F1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9BC3B-E0F2-4BB4-97ED-AE468729A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35987-DC63-4337-A7D3-DB900837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65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6A980A-876A-47B8-A07B-A65EDA35B6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7870C-4272-4A45-90A1-C37B00CDA8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8033A-0040-48CB-8E43-D584BE6AC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E6269-6E9B-4D8D-A04C-AFD3D0059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79CE3-3BF0-48F8-808D-AA2325FA3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50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E18EF-4C1A-438A-A8E2-95D1281BF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94041-B999-404A-916C-B236939C7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1E38E-B18E-487B-9FE0-2395BADF9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95EE0-8E0B-40E2-9635-68997C7E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C37BC-87BE-46D2-9D29-C5C400369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054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71454-A131-4A2F-BCF0-3923E06E5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D6941-1B5E-4AFD-BB43-DEE963F73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4C2DD-E9F1-437D-8BDA-9A0700D3F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CEE98-D28C-4380-A7B2-549242052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98E0C-E8A8-48EC-945D-B70EBBAC4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71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1B5B0-C742-4445-9675-ACFA18511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FFB20-3607-4DD7-A299-FD76CEE7F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9CF943-7E72-4E7E-8211-C73AAA166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295AF2-561B-4C02-BC0B-B263AF57C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9ABBB4-7566-4678-A640-15396DBFB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FF6C29-9E1B-4B38-AF71-2751E6D49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8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EB74F-9FFF-4E72-8F52-31D5A38E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6945F7-D74F-452B-8104-3EAEBBD1E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31F4E5-0389-4400-B21C-AC9D67846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3D6E52-03CF-4CF6-B73E-39975FEEEE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3DEC42-E52B-493B-9DAB-09CAE87F22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A990F8-D894-487F-8B61-EDC1F11FA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AFE85B-73ED-42B3-80BE-DFD73C085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04C907-FCBB-4AB7-A80E-B256B6E8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2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001AB-DC7D-4888-A949-A6C96514D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020132-B292-4EA7-863E-2B66C6993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707A99-4ADA-47B4-AEED-B3AF05A93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236D90-96E5-4F48-B7B6-CF37636B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85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68ED8F-9BC6-4324-8CBF-95342F2C4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05278C-66EB-4E21-A3CB-0DD498039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8F479-FEE3-4501-9BB4-9A11C4D9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718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2C717-8973-421F-B9E1-B3A62DE05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14EBD-8891-4BC4-8046-E6E57390F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DE9817-C4E9-4DE1-BB8D-37F30FB72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58DAC-62D7-473C-A115-CC2D51BA6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B94B5A-F65F-42DC-9181-8B18A91E6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1738F-A211-4526-AFD0-BD5BB19A3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1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FFA52-16E5-4AE4-98D7-AB868A6A7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5439CF-DA74-493E-9CC8-0BE0514CBE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1FFC4-FA51-431A-9A32-E312BB93B4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9317E2-E3C6-4DD7-946A-1C0E9B4E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69BC8C-1457-4D08-ACEF-BAA8084FD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CA591-FA0A-4242-B2C0-076FAFA61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65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3E48F-337E-450E-B80A-C5BB4E43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2391A-E945-426A-9507-4407AF9B6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0E870-8ADC-470E-A9E6-038FC8B50B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93BBC-2813-4A13-8A42-74F0FE01B12D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0C3B7-4F61-4768-B77D-5EA50A8A59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B123C-DFC8-457F-8121-7A29845A89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D7F9C-B957-4F21-A414-9097D5F3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20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FBA2E-EFD8-464D-B2B1-DAAB68F534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714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Constructing </a:t>
            </a:r>
            <a:r>
              <a:rPr lang="sr-Latn-RS" b="1" dirty="0"/>
              <a:t>Gene C</a:t>
            </a:r>
            <a:r>
              <a:rPr lang="en-US" b="1" dirty="0"/>
              <a:t>o-E</a:t>
            </a:r>
            <a:r>
              <a:rPr lang="sr-Latn-RS" b="1" dirty="0"/>
              <a:t>xpression</a:t>
            </a:r>
            <a:r>
              <a:rPr lang="en-US" b="1" dirty="0"/>
              <a:t> Networks for Gene Function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B33966-2EA1-4696-8C38-1BA159442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7054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Final project - Programming for Data Science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8F2668B-5CAD-4BAA-A9C1-7002553497D6}"/>
              </a:ext>
            </a:extLst>
          </p:cNvPr>
          <p:cNvSpPr txBox="1">
            <a:spLocks/>
          </p:cNvSpPr>
          <p:nvPr/>
        </p:nvSpPr>
        <p:spPr>
          <a:xfrm>
            <a:off x="8136835" y="5280854"/>
            <a:ext cx="3472068" cy="119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Milica </a:t>
            </a:r>
            <a:r>
              <a:rPr lang="en-US" dirty="0" err="1"/>
              <a:t>Aleksi</a:t>
            </a:r>
            <a:r>
              <a:rPr lang="sr-Latn-RS" dirty="0"/>
              <a:t>ć</a:t>
            </a:r>
            <a:endParaRPr lang="en-US" dirty="0"/>
          </a:p>
          <a:p>
            <a:pPr algn="r"/>
            <a:r>
              <a:rPr lang="en-US" dirty="0"/>
              <a:t>70m/18</a:t>
            </a:r>
          </a:p>
        </p:txBody>
      </p:sp>
    </p:spTree>
    <p:extLst>
      <p:ext uri="{BB962C8B-B14F-4D97-AF65-F5344CB8AC3E}">
        <p14:creationId xmlns:p14="http://schemas.microsoft.com/office/powerpoint/2010/main" val="3516159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B4B81-B232-4F32-85E1-4232A5602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31573"/>
            <a:ext cx="10515600" cy="98383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Gene co-expression networks can be used (and are used) for gene annotation but need an evaluation mechanism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E4BE3E-083B-4812-AE14-E9DBBA5803DB}"/>
              </a:ext>
            </a:extLst>
          </p:cNvPr>
          <p:cNvSpPr txBox="1">
            <a:spLocks/>
          </p:cNvSpPr>
          <p:nvPr/>
        </p:nvSpPr>
        <p:spPr>
          <a:xfrm>
            <a:off x="26504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Conclusions </a:t>
            </a:r>
          </a:p>
        </p:txBody>
      </p:sp>
    </p:spTree>
    <p:extLst>
      <p:ext uri="{BB962C8B-B14F-4D97-AF65-F5344CB8AC3E}">
        <p14:creationId xmlns:p14="http://schemas.microsoft.com/office/powerpoint/2010/main" val="3489236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5C220-F872-43C1-93BB-8F4147C56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positive and negative correlation separately</a:t>
            </a:r>
          </a:p>
          <a:p>
            <a:r>
              <a:rPr lang="en-US" dirty="0"/>
              <a:t>Split enrichment analysis between BP, MF and CC ontologies, compare success</a:t>
            </a:r>
          </a:p>
          <a:p>
            <a:r>
              <a:rPr lang="en-US" dirty="0"/>
              <a:t>Compare clusters with graph</a:t>
            </a:r>
          </a:p>
          <a:p>
            <a:r>
              <a:rPr lang="en-US" dirty="0"/>
              <a:t>Use different clustering algorithm, or adjust the parameters of AP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825626D-0672-478F-B9AF-9DEC5197D8AA}"/>
              </a:ext>
            </a:extLst>
          </p:cNvPr>
          <p:cNvSpPr txBox="1">
            <a:spLocks/>
          </p:cNvSpPr>
          <p:nvPr/>
        </p:nvSpPr>
        <p:spPr>
          <a:xfrm>
            <a:off x="26504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Ideas for future work</a:t>
            </a:r>
          </a:p>
        </p:txBody>
      </p:sp>
    </p:spTree>
    <p:extLst>
      <p:ext uri="{BB962C8B-B14F-4D97-AF65-F5344CB8AC3E}">
        <p14:creationId xmlns:p14="http://schemas.microsoft.com/office/powerpoint/2010/main" val="626107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AE4BE3E-083B-4812-AE14-E9DBBA5803DB}"/>
              </a:ext>
            </a:extLst>
          </p:cNvPr>
          <p:cNvSpPr txBox="1">
            <a:spLocks/>
          </p:cNvSpPr>
          <p:nvPr/>
        </p:nvSpPr>
        <p:spPr>
          <a:xfrm>
            <a:off x="26504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Implementation information</a:t>
            </a:r>
          </a:p>
        </p:txBody>
      </p:sp>
      <p:pic>
        <p:nvPicPr>
          <p:cNvPr id="4098" name="Picture 2" descr="Ð ÐµÐ·ÑÐ»ÑÐ°Ñ ÑÐ»Ð¸ÐºÐ° Ð·Ð° numpy">
            <a:extLst>
              <a:ext uri="{FF2B5EF4-FFF2-40B4-BE49-F238E27FC236}">
                <a16:creationId xmlns:a16="http://schemas.microsoft.com/office/drawing/2014/main" id="{6EE23974-FF46-495C-BB31-E7428806A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44" y="1546047"/>
            <a:ext cx="2627736" cy="104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Ð ÐµÐ·ÑÐ»ÑÐ°Ñ ÑÐ»Ð¸ÐºÐ° Ð·Ð° networkx logo">
            <a:extLst>
              <a:ext uri="{FF2B5EF4-FFF2-40B4-BE49-F238E27FC236}">
                <a16:creationId xmlns:a16="http://schemas.microsoft.com/office/drawing/2014/main" id="{33115EE9-6B74-447F-9181-2B173DFF7E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36" y="4482069"/>
            <a:ext cx="2190750" cy="164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Ð ÐµÐ·ÑÐ»ÑÐ°Ñ ÑÐ»Ð¸ÐºÐ° Ð·Ð° pandas python logo">
            <a:extLst>
              <a:ext uri="{FF2B5EF4-FFF2-40B4-BE49-F238E27FC236}">
                <a16:creationId xmlns:a16="http://schemas.microsoft.com/office/drawing/2014/main" id="{BBB43536-C37F-4794-A620-997C057ED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320" y="984264"/>
            <a:ext cx="571500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Ð ÐµÐ·ÑÐ»ÑÐ°Ñ ÑÐ»Ð¸ÐºÐ° Ð·Ð° orange python logo">
            <a:extLst>
              <a:ext uri="{FF2B5EF4-FFF2-40B4-BE49-F238E27FC236}">
                <a16:creationId xmlns:a16="http://schemas.microsoft.com/office/drawing/2014/main" id="{C369BAD9-0B95-4F4B-AFC7-7492D196F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361" y="5303600"/>
            <a:ext cx="2009159" cy="1243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Ð ÐµÐ·ÑÐ»ÑÐ°Ñ ÑÐ»Ð¸ÐºÐ° Ð·Ð° mygene python logo">
            <a:extLst>
              <a:ext uri="{FF2B5EF4-FFF2-40B4-BE49-F238E27FC236}">
                <a16:creationId xmlns:a16="http://schemas.microsoft.com/office/drawing/2014/main" id="{C4EF5232-B344-4B7C-BC3B-506D17C67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078" y="3738788"/>
            <a:ext cx="2927625" cy="580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Ð ÐµÐ·ÑÐ»ÑÐ°Ñ ÑÐ»Ð¸ÐºÐ° Ð·Ð° sklearn python logo">
            <a:extLst>
              <a:ext uri="{FF2B5EF4-FFF2-40B4-BE49-F238E27FC236}">
                <a16:creationId xmlns:a16="http://schemas.microsoft.com/office/drawing/2014/main" id="{63D096CB-F791-457E-BE10-347CA7FF6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320" y="3814245"/>
            <a:ext cx="2481078" cy="133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Ð ÐµÐ·ÑÐ»ÑÐ°Ñ ÑÐ»Ð¸ÐºÐ° Ð·Ð° seaborn python logo">
            <a:extLst>
              <a:ext uri="{FF2B5EF4-FFF2-40B4-BE49-F238E27FC236}">
                <a16:creationId xmlns:a16="http://schemas.microsoft.com/office/drawing/2014/main" id="{B4FD0123-0BDB-4D34-97A2-A5964EFE4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3220" y="3043681"/>
            <a:ext cx="2627736" cy="633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Ð ÐµÐ·ÑÐ»ÑÐ°Ñ ÑÐ»Ð¸ÐºÐ° Ð·Ð° matplotlib python logo">
            <a:extLst>
              <a:ext uri="{FF2B5EF4-FFF2-40B4-BE49-F238E27FC236}">
                <a16:creationId xmlns:a16="http://schemas.microsoft.com/office/drawing/2014/main" id="{5B2022F3-5EDE-4154-8CF1-6A4AA8A23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1181" y="5761848"/>
            <a:ext cx="4283466" cy="102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Ð ÐµÐ·ÑÐ»ÑÐ°Ñ ÑÐ»Ð¸ÐºÐ° Ð·Ð° scipy logo">
            <a:extLst>
              <a:ext uri="{FF2B5EF4-FFF2-40B4-BE49-F238E27FC236}">
                <a16:creationId xmlns:a16="http://schemas.microsoft.com/office/drawing/2014/main" id="{E0B90F4B-FBB7-4495-8BEE-25D3439CB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030" y="2134121"/>
            <a:ext cx="3361628" cy="133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47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AC3F0-9586-4DED-9A5B-7D0F8814B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053" y="0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CF9E7-DE26-4D49-9968-CC34DB209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2534" y="4794459"/>
            <a:ext cx="4598504" cy="156966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Gene expression</a:t>
            </a:r>
          </a:p>
          <a:p>
            <a:pPr marL="457200" lvl="1" indent="0">
              <a:buNone/>
            </a:pPr>
            <a:r>
              <a:rPr lang="en-US" sz="2000" dirty="0"/>
              <a:t>- Genes </a:t>
            </a:r>
            <a:r>
              <a:rPr lang="en-US" sz="2000" dirty="0">
                <a:sym typeface="Wingdings" panose="05000000000000000000" pitchFamily="2" charset="2"/>
              </a:rPr>
              <a:t> RNA  Proteins </a:t>
            </a:r>
          </a:p>
          <a:p>
            <a:pPr marL="457200" lvl="1" indent="0">
              <a:buNone/>
            </a:pPr>
            <a:r>
              <a:rPr lang="en-US" sz="2000" dirty="0">
                <a:sym typeface="Wingdings" panose="05000000000000000000" pitchFamily="2" charset="2"/>
              </a:rPr>
              <a:t>- Different temporal and spatial control  </a:t>
            </a:r>
            <a:r>
              <a:rPr lang="en-US" sz="2000" b="1" dirty="0">
                <a:sym typeface="Wingdings" panose="05000000000000000000" pitchFamily="2" charset="2"/>
              </a:rPr>
              <a:t>DIFFERENT FUNCTION</a:t>
            </a:r>
            <a:endParaRPr lang="en-US" b="1" dirty="0">
              <a:sym typeface="Wingdings" panose="05000000000000000000" pitchFamily="2" charset="2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6BE3A92-A85E-4987-B4CD-DEA4608B46BF}"/>
              </a:ext>
            </a:extLst>
          </p:cNvPr>
          <p:cNvSpPr txBox="1">
            <a:spLocks/>
          </p:cNvSpPr>
          <p:nvPr/>
        </p:nvSpPr>
        <p:spPr>
          <a:xfrm>
            <a:off x="7451038" y="2321185"/>
            <a:ext cx="4740962" cy="1754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sym typeface="Wingdings" panose="05000000000000000000" pitchFamily="2" charset="2"/>
              </a:rPr>
              <a:t>Building co-expression networks</a:t>
            </a:r>
          </a:p>
          <a:p>
            <a:pPr marL="457200" lvl="1" indent="0" algn="ctr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= Genes with similar expression patterns are connected into a graph</a:t>
            </a:r>
          </a:p>
          <a:p>
            <a:pPr lvl="1" algn="ctr"/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51BAD0-802B-4F65-B589-0088C101B403}"/>
              </a:ext>
            </a:extLst>
          </p:cNvPr>
          <p:cNvSpPr txBox="1"/>
          <p:nvPr/>
        </p:nvSpPr>
        <p:spPr>
          <a:xfrm>
            <a:off x="112646" y="2364920"/>
            <a:ext cx="3604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400" dirty="0">
                <a:solidFill>
                  <a:prstClr val="black"/>
                </a:solidFill>
              </a:rPr>
              <a:t>A lot of newly </a:t>
            </a:r>
          </a:p>
          <a:p>
            <a:pPr lvl="0" algn="ctr"/>
            <a:r>
              <a:rPr lang="en-US" sz="2400" dirty="0">
                <a:solidFill>
                  <a:prstClr val="black"/>
                </a:solidFill>
              </a:rPr>
              <a:t>sequenced genes with </a:t>
            </a:r>
          </a:p>
          <a:p>
            <a:pPr lvl="0" algn="ctr"/>
            <a:r>
              <a:rPr lang="en-US" sz="2400" b="1" dirty="0">
                <a:solidFill>
                  <a:prstClr val="black"/>
                </a:solidFill>
              </a:rPr>
              <a:t>unknown functions</a:t>
            </a:r>
          </a:p>
          <a:p>
            <a:pPr algn="ctr"/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694DE0-2B73-4795-964A-089B36A1A617}"/>
              </a:ext>
            </a:extLst>
          </p:cNvPr>
          <p:cNvSpPr txBox="1"/>
          <p:nvPr/>
        </p:nvSpPr>
        <p:spPr>
          <a:xfrm>
            <a:off x="1461053" y="1787041"/>
            <a:ext cx="1152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u="sng" dirty="0"/>
              <a:t>problem</a:t>
            </a:r>
            <a:r>
              <a:rPr lang="en-US" i="1" dirty="0"/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A3B983-F9CD-459F-8340-7FBFA1B8004D}"/>
              </a:ext>
            </a:extLst>
          </p:cNvPr>
          <p:cNvSpPr txBox="1"/>
          <p:nvPr/>
        </p:nvSpPr>
        <p:spPr>
          <a:xfrm>
            <a:off x="8941908" y="1787041"/>
            <a:ext cx="200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u="sng" dirty="0"/>
              <a:t>solution</a:t>
            </a:r>
            <a:r>
              <a:rPr lang="en-US" i="1" dirty="0"/>
              <a:t> (one of):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5958C9A-795A-4479-8A18-39A3046F64D1}"/>
              </a:ext>
            </a:extLst>
          </p:cNvPr>
          <p:cNvSpPr/>
          <p:nvPr/>
        </p:nvSpPr>
        <p:spPr>
          <a:xfrm>
            <a:off x="4151246" y="2637183"/>
            <a:ext cx="3160637" cy="570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5A2EB10-3A2D-4A1C-A243-F8A81FB56C48}"/>
              </a:ext>
            </a:extLst>
          </p:cNvPr>
          <p:cNvCxnSpPr>
            <a:cxnSpLocks/>
          </p:cNvCxnSpPr>
          <p:nvPr/>
        </p:nvCxnSpPr>
        <p:spPr>
          <a:xfrm flipV="1">
            <a:off x="5468179" y="3309094"/>
            <a:ext cx="0" cy="1281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AB865E6-EDDF-444C-8E9C-62AA0259F854}"/>
              </a:ext>
            </a:extLst>
          </p:cNvPr>
          <p:cNvSpPr txBox="1"/>
          <p:nvPr/>
        </p:nvSpPr>
        <p:spPr>
          <a:xfrm>
            <a:off x="2908851" y="4297424"/>
            <a:ext cx="1152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u="sng" dirty="0"/>
              <a:t>idea</a:t>
            </a:r>
            <a:r>
              <a:rPr lang="en-US" i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8348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1E1E1-6724-4ACC-9DCA-727F54D9C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053" y="1658525"/>
            <a:ext cx="10515600" cy="4351338"/>
          </a:xfrm>
        </p:spPr>
        <p:txBody>
          <a:bodyPr/>
          <a:lstStyle/>
          <a:p>
            <a:r>
              <a:rPr lang="en-US" dirty="0"/>
              <a:t>SGD – comprehensive information about budding yeast genes, proteins, and other encoded features</a:t>
            </a:r>
          </a:p>
          <a:p>
            <a:r>
              <a:rPr lang="en-US" dirty="0"/>
              <a:t>Expression profiles </a:t>
            </a:r>
          </a:p>
          <a:p>
            <a:pPr lvl="1"/>
            <a:r>
              <a:rPr lang="en-US" dirty="0"/>
              <a:t>1799 genes</a:t>
            </a:r>
          </a:p>
          <a:p>
            <a:pPr lvl="1"/>
            <a:r>
              <a:rPr lang="en-US" dirty="0"/>
              <a:t>740 experiments (conditions)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558FA98-CC6D-45B8-ABF6-5BFD01DAE051}"/>
              </a:ext>
            </a:extLst>
          </p:cNvPr>
          <p:cNvSpPr txBox="1">
            <a:spLocks/>
          </p:cNvSpPr>
          <p:nvPr/>
        </p:nvSpPr>
        <p:spPr>
          <a:xfrm>
            <a:off x="318053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Data</a:t>
            </a:r>
          </a:p>
        </p:txBody>
      </p:sp>
      <p:pic>
        <p:nvPicPr>
          <p:cNvPr id="1026" name="Picture 2" descr="Ð ÐµÐ·ÑÐ»ÑÐ°Ñ ÑÐ»Ð¸ÐºÐ° Ð·Ð° saccharomyces genome database">
            <a:extLst>
              <a:ext uri="{FF2B5EF4-FFF2-40B4-BE49-F238E27FC236}">
                <a16:creationId xmlns:a16="http://schemas.microsoft.com/office/drawing/2014/main" id="{41275C4E-1B83-4913-A8BB-9090814D8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844" y="345869"/>
            <a:ext cx="4695825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0BD1EA-C8CF-49A5-8136-AE364C5B01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575" y="3096492"/>
            <a:ext cx="7169425" cy="3415639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0CF6E7F-3F1B-472F-B7F8-6A940D20C4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110" y="2923800"/>
            <a:ext cx="4257675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303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37A45A-8C87-494E-B5D7-8D89286AF571}"/>
              </a:ext>
            </a:extLst>
          </p:cNvPr>
          <p:cNvSpPr txBox="1">
            <a:spLocks/>
          </p:cNvSpPr>
          <p:nvPr/>
        </p:nvSpPr>
        <p:spPr>
          <a:xfrm>
            <a:off x="371062" y="-911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Step 1: Computing correlation between genes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650B3F3-BE5A-4FA5-A38B-596D671186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6" t="9192" r="11522"/>
          <a:stretch/>
        </p:blipFill>
        <p:spPr>
          <a:xfrm>
            <a:off x="371062" y="2158575"/>
            <a:ext cx="5168347" cy="4151737"/>
          </a:xfrm>
          <a:prstGeom prst="rect">
            <a:avLst/>
          </a:prstGeom>
        </p:spPr>
      </p:pic>
      <p:pic>
        <p:nvPicPr>
          <p:cNvPr id="8" name="Picture 7" descr="A close up of a mans face&#10;&#10;Description automatically generated">
            <a:extLst>
              <a:ext uri="{FF2B5EF4-FFF2-40B4-BE49-F238E27FC236}">
                <a16:creationId xmlns:a16="http://schemas.microsoft.com/office/drawing/2014/main" id="{7057F3BE-5001-4196-92FA-BCFD2A5409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2" r="7882"/>
          <a:stretch/>
        </p:blipFill>
        <p:spPr>
          <a:xfrm>
            <a:off x="6957392" y="1973045"/>
            <a:ext cx="4479235" cy="41517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F57930-6206-44C3-93B5-72D4A6AF5025}"/>
              </a:ext>
            </a:extLst>
          </p:cNvPr>
          <p:cNvSpPr txBox="1"/>
          <p:nvPr/>
        </p:nvSpPr>
        <p:spPr>
          <a:xfrm>
            <a:off x="560262" y="1804632"/>
            <a:ext cx="39334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Pearson correlation between genes: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37EADF-87A2-460B-816F-D5D7A0D45A3A}"/>
              </a:ext>
            </a:extLst>
          </p:cNvPr>
          <p:cNvSpPr txBox="1"/>
          <p:nvPr/>
        </p:nvSpPr>
        <p:spPr>
          <a:xfrm>
            <a:off x="5628862" y="1034786"/>
            <a:ext cx="645227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Removing the noise:</a:t>
            </a:r>
          </a:p>
          <a:p>
            <a:r>
              <a:rPr lang="en-US" sz="2000" dirty="0"/>
              <a:t> 1. calculate correlations of randomly selected genes (green)</a:t>
            </a:r>
          </a:p>
          <a:p>
            <a:r>
              <a:rPr lang="en-US" sz="2000" dirty="0"/>
              <a:t> 2. repeat 10 000 times</a:t>
            </a:r>
          </a:p>
          <a:p>
            <a:r>
              <a:rPr lang="en-US" sz="2000" dirty="0"/>
              <a:t> 3. take only values form 1</a:t>
            </a:r>
            <a:r>
              <a:rPr lang="en-US" sz="2000" baseline="30000" dirty="0"/>
              <a:t>st</a:t>
            </a:r>
            <a:r>
              <a:rPr lang="en-US" sz="2000" dirty="0"/>
              <a:t> and 99</a:t>
            </a:r>
            <a:r>
              <a:rPr lang="en-US" sz="2000" baseline="30000" dirty="0"/>
              <a:t>th</a:t>
            </a:r>
            <a:r>
              <a:rPr lang="en-US" sz="2000" dirty="0"/>
              <a:t> percentile 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7DCDA22-6F76-4815-891E-4AC2D1C38FF1}"/>
              </a:ext>
            </a:extLst>
          </p:cNvPr>
          <p:cNvSpPr/>
          <p:nvPr/>
        </p:nvSpPr>
        <p:spPr>
          <a:xfrm>
            <a:off x="5764695" y="3817000"/>
            <a:ext cx="742121" cy="4638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31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ky, flying&#10;&#10;Description automatically generated">
            <a:extLst>
              <a:ext uri="{FF2B5EF4-FFF2-40B4-BE49-F238E27FC236}">
                <a16:creationId xmlns:a16="http://schemas.microsoft.com/office/drawing/2014/main" id="{BBA0659A-B6D4-45C4-868A-6E73B8F7C2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2" t="7984" r="7065" b="10416"/>
          <a:stretch/>
        </p:blipFill>
        <p:spPr>
          <a:xfrm>
            <a:off x="745589" y="2027583"/>
            <a:ext cx="4628270" cy="4485760"/>
          </a:xfrm>
          <a:prstGeom prst="rect">
            <a:avLst/>
          </a:prstGeom>
        </p:spPr>
      </p:pic>
      <p:pic>
        <p:nvPicPr>
          <p:cNvPr id="9" name="Picture 8" descr="A picture containing sky, flying&#10;&#10;Description automatically generated">
            <a:extLst>
              <a:ext uri="{FF2B5EF4-FFF2-40B4-BE49-F238E27FC236}">
                <a16:creationId xmlns:a16="http://schemas.microsoft.com/office/drawing/2014/main" id="{769CB041-E86D-4CD6-A163-DFDD3CDA2A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0" t="9118" b="8455"/>
          <a:stretch/>
        </p:blipFill>
        <p:spPr>
          <a:xfrm>
            <a:off x="6818143" y="1588674"/>
            <a:ext cx="5566117" cy="499403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74305-858A-44FB-953F-AFEBF07AB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044" y="1149765"/>
            <a:ext cx="10515600" cy="87781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= weighted graph with </a:t>
            </a:r>
            <a:r>
              <a:rPr lang="en-US" b="1" dirty="0"/>
              <a:t>genes as nodes </a:t>
            </a:r>
            <a:r>
              <a:rPr lang="en-US" dirty="0"/>
              <a:t>and </a:t>
            </a:r>
            <a:r>
              <a:rPr lang="en-US" b="1" dirty="0"/>
              <a:t>edges</a:t>
            </a:r>
            <a:r>
              <a:rPr lang="en-US" dirty="0"/>
              <a:t> as a representation of correlation greater/smaller than threshold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B5022BB-1E9B-4093-A6C7-F970971EB753}"/>
              </a:ext>
            </a:extLst>
          </p:cNvPr>
          <p:cNvSpPr txBox="1">
            <a:spLocks/>
          </p:cNvSpPr>
          <p:nvPr/>
        </p:nvSpPr>
        <p:spPr>
          <a:xfrm>
            <a:off x="26504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Step 2: Creating a co-expression network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43A128A1-106C-4782-852D-F61B4DD9AF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7575346"/>
              </p:ext>
            </p:extLst>
          </p:nvPr>
        </p:nvGraphicFramePr>
        <p:xfrm>
          <a:off x="4583518" y="5976763"/>
          <a:ext cx="7343440" cy="6059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Worksheet" r:id="rId5" imgW="4848166" imgH="399872" progId="Excel.Sheet.12">
                  <p:embed/>
                </p:oleObj>
              </mc:Choice>
              <mc:Fallback>
                <p:oleObj name="Worksheet" r:id="rId5" imgW="4848166" imgH="39987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83518" y="5976763"/>
                        <a:ext cx="7343440" cy="6059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3618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sky, tree, indoor&#10;&#10;Description automatically generated">
            <a:extLst>
              <a:ext uri="{FF2B5EF4-FFF2-40B4-BE49-F238E27FC236}">
                <a16:creationId xmlns:a16="http://schemas.microsoft.com/office/drawing/2014/main" id="{46A2A5CB-58D7-490E-9A72-766A3EDBCF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8" t="13354" r="10193" b="13353"/>
          <a:stretch/>
        </p:blipFill>
        <p:spPr>
          <a:xfrm>
            <a:off x="6957390" y="702537"/>
            <a:ext cx="5234610" cy="502647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31B2E44-C89F-412E-8604-32BD23D91E41}"/>
              </a:ext>
            </a:extLst>
          </p:cNvPr>
          <p:cNvSpPr txBox="1">
            <a:spLocks/>
          </p:cNvSpPr>
          <p:nvPr/>
        </p:nvSpPr>
        <p:spPr>
          <a:xfrm>
            <a:off x="26504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Step 3: Analyze graph local properties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1AB013B4-7143-4199-869C-43555846F0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0" t="14298" r="12282" b="14900"/>
          <a:stretch/>
        </p:blipFill>
        <p:spPr>
          <a:xfrm>
            <a:off x="0" y="915762"/>
            <a:ext cx="6159305" cy="5942238"/>
          </a:xfr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59C488F7-B70A-4A34-AEC4-E57040092CDA}"/>
              </a:ext>
            </a:extLst>
          </p:cNvPr>
          <p:cNvSpPr/>
          <p:nvPr/>
        </p:nvSpPr>
        <p:spPr>
          <a:xfrm>
            <a:off x="5910469" y="3279913"/>
            <a:ext cx="887895" cy="5433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33A214D-68A2-4088-B0DB-6BB1E835FA3A}"/>
              </a:ext>
            </a:extLst>
          </p:cNvPr>
          <p:cNvSpPr txBox="1"/>
          <p:nvPr/>
        </p:nvSpPr>
        <p:spPr>
          <a:xfrm>
            <a:off x="8209721" y="5832297"/>
            <a:ext cx="3810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Ego graph of gene MRI1 (10</a:t>
            </a:r>
            <a:r>
              <a:rPr lang="en-US" baseline="30000" dirty="0"/>
              <a:t>th</a:t>
            </a:r>
            <a:r>
              <a:rPr lang="en-US" dirty="0"/>
              <a:t> node with highest betweenness centrality)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CC94EA-CC0B-4C7B-8978-C6C5F2C0A576}"/>
              </a:ext>
            </a:extLst>
          </p:cNvPr>
          <p:cNvSpPr txBox="1"/>
          <p:nvPr/>
        </p:nvSpPr>
        <p:spPr>
          <a:xfrm>
            <a:off x="0" y="6155462"/>
            <a:ext cx="4147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Biggest subgraph – 10 nodes in blue have the highest betweenness centrality</a:t>
            </a:r>
          </a:p>
        </p:txBody>
      </p:sp>
    </p:spTree>
    <p:extLst>
      <p:ext uri="{BB962C8B-B14F-4D97-AF65-F5344CB8AC3E}">
        <p14:creationId xmlns:p14="http://schemas.microsoft.com/office/powerpoint/2010/main" val="2893512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BBA86-727B-403E-B75D-55DB631E6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43" y="1477963"/>
            <a:ext cx="10515600" cy="5380037"/>
          </a:xfrm>
        </p:spPr>
        <p:txBody>
          <a:bodyPr>
            <a:normAutofit/>
          </a:bodyPr>
          <a:lstStyle/>
          <a:p>
            <a:r>
              <a:rPr lang="en-US" dirty="0"/>
              <a:t>Affinity propagation clustering</a:t>
            </a:r>
          </a:p>
          <a:p>
            <a:pPr lvl="1"/>
            <a:r>
              <a:rPr lang="en-US" dirty="0"/>
              <a:t>based on the concept of "message passing" between data points</a:t>
            </a:r>
          </a:p>
          <a:p>
            <a:pPr lvl="1"/>
            <a:r>
              <a:rPr lang="en-US" dirty="0"/>
              <a:t>Number of clusters is </a:t>
            </a:r>
            <a:r>
              <a:rPr lang="en-US" b="1" dirty="0"/>
              <a:t>not</a:t>
            </a:r>
            <a:r>
              <a:rPr lang="en-US" dirty="0"/>
              <a:t> predefined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dirty="0"/>
              <a:t>Precomputed – affinity matrix from step 1 (+ and – corrected correlation matrix)</a:t>
            </a:r>
          </a:p>
          <a:p>
            <a:pPr lvl="1"/>
            <a:r>
              <a:rPr lang="en-US" dirty="0"/>
              <a:t>Damping = 0.5</a:t>
            </a:r>
          </a:p>
          <a:p>
            <a:pPr lvl="1"/>
            <a:r>
              <a:rPr lang="en-US" dirty="0"/>
              <a:t>Maximum number of iterations = 300</a:t>
            </a:r>
          </a:p>
          <a:p>
            <a:pPr lvl="1"/>
            <a:r>
              <a:rPr lang="en-US" dirty="0"/>
              <a:t>Convergence iterations = 15</a:t>
            </a:r>
          </a:p>
          <a:p>
            <a:r>
              <a:rPr lang="en-US" b="1" dirty="0"/>
              <a:t>229 gene clusters</a:t>
            </a:r>
            <a:endParaRPr lang="en-US" dirty="0"/>
          </a:p>
          <a:p>
            <a:pPr lvl="1"/>
            <a:r>
              <a:rPr lang="en-US" dirty="0"/>
              <a:t>Average cluster size</a:t>
            </a:r>
            <a:r>
              <a:rPr lang="en-US" b="1" dirty="0"/>
              <a:t> </a:t>
            </a:r>
            <a:r>
              <a:rPr lang="en-US" dirty="0"/>
              <a:t>= </a:t>
            </a:r>
            <a:r>
              <a:rPr lang="en-US" b="1" dirty="0"/>
              <a:t>7.85</a:t>
            </a:r>
            <a:r>
              <a:rPr lang="en-US" dirty="0"/>
              <a:t>, </a:t>
            </a:r>
          </a:p>
          <a:p>
            <a:pPr lvl="1"/>
            <a:r>
              <a:rPr lang="en-US" dirty="0"/>
              <a:t>Cluster size = </a:t>
            </a:r>
            <a:r>
              <a:rPr lang="en-US" b="1" dirty="0"/>
              <a:t>6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881118-3B2A-415F-B7FD-29BC44BF06CE}"/>
              </a:ext>
            </a:extLst>
          </p:cNvPr>
          <p:cNvSpPr txBox="1">
            <a:spLocks/>
          </p:cNvSpPr>
          <p:nvPr/>
        </p:nvSpPr>
        <p:spPr>
          <a:xfrm>
            <a:off x="26504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Step 4: Gene clustering</a:t>
            </a:r>
          </a:p>
        </p:txBody>
      </p:sp>
    </p:spTree>
    <p:extLst>
      <p:ext uri="{BB962C8B-B14F-4D97-AF65-F5344CB8AC3E}">
        <p14:creationId xmlns:p14="http://schemas.microsoft.com/office/powerpoint/2010/main" val="811768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C0A82-8AE1-421C-85F2-7CF60630C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044" y="1253331"/>
            <a:ext cx="10515600" cy="4351338"/>
          </a:xfrm>
        </p:spPr>
        <p:txBody>
          <a:bodyPr/>
          <a:lstStyle/>
          <a:p>
            <a:r>
              <a:rPr lang="en-US" dirty="0"/>
              <a:t>Gene ontology = controlled </a:t>
            </a:r>
            <a:r>
              <a:rPr lang="en-US" b="1" dirty="0"/>
              <a:t>vocabulary</a:t>
            </a:r>
            <a:r>
              <a:rPr lang="en-US" dirty="0"/>
              <a:t> of gene and gene products attributes</a:t>
            </a:r>
          </a:p>
          <a:p>
            <a:r>
              <a:rPr lang="en-US" b="1" dirty="0"/>
              <a:t>Orange</a:t>
            </a:r>
            <a:r>
              <a:rPr lang="en-US" dirty="0"/>
              <a:t> (for enrichment) + </a:t>
            </a:r>
            <a:r>
              <a:rPr lang="en-US" b="1" dirty="0" err="1"/>
              <a:t>mygene</a:t>
            </a:r>
            <a:r>
              <a:rPr lang="en-US" dirty="0"/>
              <a:t> (accession conversion)</a:t>
            </a:r>
          </a:p>
          <a:p>
            <a:r>
              <a:rPr lang="en-US" dirty="0"/>
              <a:t>Each cluster was tested, only p&lt;0.1 was considered:</a:t>
            </a:r>
          </a:p>
          <a:p>
            <a:pPr lvl="1"/>
            <a:r>
              <a:rPr lang="en-US" dirty="0"/>
              <a:t>88/229 clusters had a set of enriched terms</a:t>
            </a:r>
          </a:p>
          <a:p>
            <a:pPr lvl="1"/>
            <a:r>
              <a:rPr lang="en-US" dirty="0"/>
              <a:t>Average term depth: 4.34</a:t>
            </a:r>
          </a:p>
          <a:p>
            <a:pPr lvl="1"/>
            <a:r>
              <a:rPr lang="en-US" dirty="0"/>
              <a:t>Results are in the table form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E3CC6C2-39EA-4226-BE44-141BE2DDA08F}"/>
              </a:ext>
            </a:extLst>
          </p:cNvPr>
          <p:cNvSpPr txBox="1">
            <a:spLocks/>
          </p:cNvSpPr>
          <p:nvPr/>
        </p:nvSpPr>
        <p:spPr>
          <a:xfrm>
            <a:off x="26504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Step 5: Enrichment analysis</a:t>
            </a:r>
          </a:p>
        </p:txBody>
      </p:sp>
      <p:pic>
        <p:nvPicPr>
          <p:cNvPr id="6" name="Picture 5" descr="A close up of a newspaper&#10;&#10;Description automatically generated">
            <a:extLst>
              <a:ext uri="{FF2B5EF4-FFF2-40B4-BE49-F238E27FC236}">
                <a16:creationId xmlns:a16="http://schemas.microsoft.com/office/drawing/2014/main" id="{04CEEC84-376A-48AC-BBF0-9A78F47FD0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78"/>
          <a:stretch/>
        </p:blipFill>
        <p:spPr>
          <a:xfrm>
            <a:off x="1879857" y="4295788"/>
            <a:ext cx="10185534" cy="240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586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986AF-9689-4752-A641-C0BC99E87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044" y="1325563"/>
            <a:ext cx="11661912" cy="52872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i="1" dirty="0"/>
              <a:t>Interesting example: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u="sng" dirty="0"/>
              <a:t>cluster genes:</a:t>
            </a:r>
            <a:r>
              <a:rPr lang="en-US" b="1" dirty="0"/>
              <a:t> </a:t>
            </a:r>
            <a:r>
              <a:rPr lang="en-US" sz="2400" dirty="0"/>
              <a:t>['UBA4', </a:t>
            </a:r>
            <a:r>
              <a:rPr lang="en-US" sz="2400" b="1" dirty="0"/>
              <a:t>'RPS27A</a:t>
            </a:r>
            <a:r>
              <a:rPr lang="en-US" sz="2400" dirty="0"/>
              <a:t>', </a:t>
            </a:r>
            <a:r>
              <a:rPr lang="en-US" sz="2400" b="1" dirty="0"/>
              <a:t>'RPL31B</a:t>
            </a:r>
            <a:r>
              <a:rPr lang="en-US" sz="2400" dirty="0"/>
              <a:t>', </a:t>
            </a:r>
            <a:r>
              <a:rPr lang="en-US" sz="2400" b="1" dirty="0"/>
              <a:t>'RPS10A</a:t>
            </a:r>
            <a:r>
              <a:rPr lang="en-US" sz="2400" dirty="0"/>
              <a:t>', 'MAM3', </a:t>
            </a:r>
            <a:r>
              <a:rPr lang="en-US" sz="2400" b="1" dirty="0"/>
              <a:t>'RPL35A</a:t>
            </a:r>
            <a:r>
              <a:rPr lang="en-US" sz="2400" dirty="0"/>
              <a:t>', </a:t>
            </a:r>
            <a:r>
              <a:rPr lang="en-US" sz="2400" b="1" dirty="0"/>
              <a:t>'RPS29A</a:t>
            </a:r>
            <a:r>
              <a:rPr lang="en-US" sz="2400" dirty="0"/>
              <a:t>', </a:t>
            </a:r>
            <a:r>
              <a:rPr lang="en-US" sz="2400" b="1" dirty="0"/>
              <a:t>'RPS30B</a:t>
            </a:r>
            <a:r>
              <a:rPr lang="en-US" sz="2400" dirty="0"/>
              <a:t>', 'RMA1', </a:t>
            </a:r>
            <a:r>
              <a:rPr lang="en-US" sz="2400" b="1" dirty="0"/>
              <a:t>'RPS16B</a:t>
            </a:r>
            <a:r>
              <a:rPr lang="en-US" sz="2400" dirty="0"/>
              <a:t>', </a:t>
            </a:r>
            <a:r>
              <a:rPr lang="en-US" sz="2400" b="1" dirty="0"/>
              <a:t>'RPL21B</a:t>
            </a:r>
            <a:r>
              <a:rPr lang="en-US" sz="2400" dirty="0"/>
              <a:t>', 'PKP1', </a:t>
            </a:r>
            <a:r>
              <a:rPr lang="en-US" sz="2400" b="1" dirty="0"/>
              <a:t>'RPS28A</a:t>
            </a:r>
            <a:r>
              <a:rPr lang="en-US" sz="2400" dirty="0"/>
              <a:t>', 'MOG1', 'ECM27', </a:t>
            </a:r>
            <a:r>
              <a:rPr lang="en-US" sz="2400" b="1" dirty="0"/>
              <a:t>'RPS21A</a:t>
            </a:r>
            <a:r>
              <a:rPr lang="en-US" sz="2400" dirty="0"/>
              <a:t>', 'CHO2', </a:t>
            </a:r>
            <a:r>
              <a:rPr lang="en-US" sz="2400" b="1" dirty="0"/>
              <a:t>'RPL26A</a:t>
            </a:r>
            <a:r>
              <a:rPr lang="en-US" sz="2400" dirty="0"/>
              <a:t>', </a:t>
            </a:r>
            <a:r>
              <a:rPr lang="en-US" sz="2400" b="1" dirty="0"/>
              <a:t>'RPS25B</a:t>
            </a:r>
            <a:r>
              <a:rPr lang="en-US" sz="2400" dirty="0"/>
              <a:t>', </a:t>
            </a:r>
            <a:r>
              <a:rPr lang="en-US" sz="2400" b="1" dirty="0"/>
              <a:t>'RPS21B</a:t>
            </a:r>
            <a:r>
              <a:rPr lang="en-US" sz="2400" dirty="0"/>
              <a:t>', </a:t>
            </a:r>
            <a:r>
              <a:rPr lang="en-US" sz="2400" b="1" dirty="0"/>
              <a:t>'RPS29B</a:t>
            </a:r>
            <a:r>
              <a:rPr lang="en-US" sz="2400" dirty="0"/>
              <a:t>’]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u="sng" dirty="0"/>
              <a:t>enriched genes:</a:t>
            </a:r>
            <a:r>
              <a:rPr lang="en-US" b="1" dirty="0"/>
              <a:t> </a:t>
            </a:r>
            <a:r>
              <a:rPr lang="en-US" sz="2600" dirty="0"/>
              <a:t>['RPS25B', 'RPL31B', 'RPL26A', 'RPS29B', 'RPS10A', 'RPS29A’,  'RPS16B', 'RPS21B', 'RPS28A', 'RPS30B', 'RPL21B', 'RPS27A’,  'RPL35A', 'RPS21A’]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u="sng" dirty="0"/>
              <a:t>term:</a:t>
            </a:r>
            <a:r>
              <a:rPr lang="en-US" dirty="0"/>
              <a:t> cytoplasmic translation (BP, depth 7) - </a:t>
            </a:r>
            <a:r>
              <a:rPr lang="en-US" sz="2600" dirty="0"/>
              <a:t>reactions and pathways resulting in the formation of a protein in the cytoplasm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A9F662-DA9D-43FC-8E37-806F601BA7EC}"/>
              </a:ext>
            </a:extLst>
          </p:cNvPr>
          <p:cNvSpPr txBox="1">
            <a:spLocks/>
          </p:cNvSpPr>
          <p:nvPr/>
        </p:nvSpPr>
        <p:spPr>
          <a:xfrm>
            <a:off x="26504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Step 5: Enrichment analysis </a:t>
            </a:r>
          </a:p>
        </p:txBody>
      </p:sp>
    </p:spTree>
    <p:extLst>
      <p:ext uri="{BB962C8B-B14F-4D97-AF65-F5344CB8AC3E}">
        <p14:creationId xmlns:p14="http://schemas.microsoft.com/office/powerpoint/2010/main" val="2299372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6255</TotalTime>
  <Words>396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Microsoft Excel Worksheet</vt:lpstr>
      <vt:lpstr>Constructing Gene Co-Expression Networks for Gene Function Prediction</vt:lpstr>
      <vt:lpstr>Motivation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SGD Gene Co-Expression Network</dc:title>
  <dc:creator>ALEKSIC MILICA</dc:creator>
  <cp:lastModifiedBy>ALEKSIC MILICA</cp:lastModifiedBy>
  <cp:revision>16</cp:revision>
  <dcterms:created xsi:type="dcterms:W3CDTF">2019-02-24T10:52:04Z</dcterms:created>
  <dcterms:modified xsi:type="dcterms:W3CDTF">2019-03-06T23:00:58Z</dcterms:modified>
</cp:coreProperties>
</file>

<file path=docProps/thumbnail.jpeg>
</file>